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74" r:id="rId8"/>
    <p:sldId id="276" r:id="rId9"/>
    <p:sldId id="299" r:id="rId10"/>
    <p:sldId id="262" r:id="rId11"/>
    <p:sldId id="263" r:id="rId12"/>
    <p:sldId id="264" r:id="rId13"/>
    <p:sldId id="268" r:id="rId14"/>
    <p:sldId id="273" r:id="rId15"/>
    <p:sldId id="27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AE18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33" d="100"/>
          <a:sy n="33" d="100"/>
        </p:scale>
        <p:origin x="-2424" y="-84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A1D1E0C-717C-4607-8FE1-EF4B40E50424}"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08CD4-16BA-4FA5-B512-E099B85459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D1E0C-717C-4607-8FE1-EF4B40E50424}"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08CD4-16BA-4FA5-B512-E099B85459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D1E0C-717C-4607-8FE1-EF4B40E50424}"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08CD4-16BA-4FA5-B512-E099B85459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A1D1E0C-717C-4607-8FE1-EF4B40E50424}"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08CD4-16BA-4FA5-B512-E099B85459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A1D1E0C-717C-4607-8FE1-EF4B40E50424}" type="datetimeFigureOut">
              <a:rPr lang="en-US" smtClean="0"/>
              <a:pPr/>
              <a:t>3/18/2020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308CD4-16BA-4FA5-B512-E099B85459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A1D1E0C-717C-4607-8FE1-EF4B40E50424}"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08CD4-16BA-4FA5-B512-E099B85459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A1D1E0C-717C-4607-8FE1-EF4B40E50424}" type="datetimeFigureOut">
              <a:rPr lang="en-US" smtClean="0"/>
              <a:pPr/>
              <a:t>3/18/2020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308CD4-16BA-4FA5-B512-E099B85459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A1D1E0C-717C-4607-8FE1-EF4B40E50424}" type="datetimeFigureOut">
              <a:rPr lang="en-US" smtClean="0"/>
              <a:pPr/>
              <a:t>3/18/2020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308CD4-16BA-4FA5-B512-E099B85459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1D1E0C-717C-4607-8FE1-EF4B40E50424}" type="datetimeFigureOut">
              <a:rPr lang="en-US" smtClean="0"/>
              <a:pPr/>
              <a:t>3/18/2020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308CD4-16BA-4FA5-B512-E099B85459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D1E0C-717C-4607-8FE1-EF4B40E50424}"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08CD4-16BA-4FA5-B512-E099B85459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1D1E0C-717C-4607-8FE1-EF4B40E50424}" type="datetimeFigureOut">
              <a:rPr lang="en-US" smtClean="0"/>
              <a:pPr/>
              <a:t>3/18/2020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308CD4-16BA-4FA5-B512-E099B85459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A1D1E0C-717C-4607-8FE1-EF4B40E50424}" type="datetimeFigureOut">
              <a:rPr lang="en-US" smtClean="0"/>
              <a:pPr/>
              <a:t>3/18/2020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308CD4-16BA-4FA5-B512-E099B85459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
            <a:ext cx="7772400" cy="2819400"/>
          </a:xfrm>
        </p:spPr>
        <p:txBody>
          <a:bodyPr>
            <a:normAutofit fontScale="90000"/>
          </a:bodyPr>
          <a:lstStyle/>
          <a:p>
            <a:r>
              <a:rPr lang="ro-RO" sz="2800" dirty="0" smtClean="0">
                <a:solidFill>
                  <a:srgbClr val="FF0000"/>
                </a:solidFill>
              </a:rPr>
              <a:t>LICEUL VOCAȚIONAL PEDAGOGIC NICOLAE BOLCAȘ, BEIUȘ</a:t>
            </a:r>
            <a:br>
              <a:rPr lang="ro-RO" sz="2800" dirty="0" smtClean="0">
                <a:solidFill>
                  <a:srgbClr val="FF0000"/>
                </a:solidFill>
              </a:rPr>
            </a:br>
            <a:r>
              <a:rPr lang="ro-RO" dirty="0" smtClean="0">
                <a:solidFill>
                  <a:srgbClr val="FF0000"/>
                </a:solidFill>
              </a:rPr>
              <a:t/>
            </a:r>
            <a:br>
              <a:rPr lang="ro-RO" dirty="0" smtClean="0">
                <a:solidFill>
                  <a:srgbClr val="FF0000"/>
                </a:solidFill>
              </a:rPr>
            </a:br>
            <a:r>
              <a:rPr lang="en-US" dirty="0" smtClean="0">
                <a:solidFill>
                  <a:srgbClr val="FF0000"/>
                </a:solidFill>
              </a:rPr>
              <a:t>MATEMATIC</a:t>
            </a:r>
            <a:r>
              <a:rPr lang="ro-RO" dirty="0" smtClean="0">
                <a:solidFill>
                  <a:srgbClr val="FF0000"/>
                </a:solidFill>
              </a:rPr>
              <a:t>Ă ȘI MINECRAFT</a:t>
            </a:r>
            <a:br>
              <a:rPr lang="ro-RO" dirty="0" smtClean="0">
                <a:solidFill>
                  <a:srgbClr val="FF0000"/>
                </a:solidFill>
              </a:rPr>
            </a:br>
            <a:r>
              <a:rPr lang="ro-RO" dirty="0" smtClean="0">
                <a:solidFill>
                  <a:srgbClr val="FF0000"/>
                </a:solidFill>
              </a:rPr>
              <a:t>CLASA A VIII A</a:t>
            </a:r>
            <a:endParaRPr lang="en-US" dirty="0">
              <a:solidFill>
                <a:srgbClr val="FF0000"/>
              </a:solidFill>
            </a:endParaRPr>
          </a:p>
        </p:txBody>
      </p:sp>
      <p:sp>
        <p:nvSpPr>
          <p:cNvPr id="3" name="Subtitle 2"/>
          <p:cNvSpPr>
            <a:spLocks noGrp="1"/>
          </p:cNvSpPr>
          <p:nvPr>
            <p:ph type="subTitle" idx="1"/>
          </p:nvPr>
        </p:nvSpPr>
        <p:spPr>
          <a:xfrm>
            <a:off x="1371600" y="3886200"/>
            <a:ext cx="7772400" cy="2971800"/>
          </a:xfrm>
        </p:spPr>
        <p:txBody>
          <a:bodyPr/>
          <a:lstStyle/>
          <a:p>
            <a:r>
              <a:rPr lang="ro-RO" b="1" dirty="0" smtClean="0">
                <a:solidFill>
                  <a:srgbClr val="FF0000"/>
                </a:solidFill>
              </a:rPr>
              <a:t>ARII  ȘI PERIMETRE</a:t>
            </a:r>
          </a:p>
          <a:p>
            <a:r>
              <a:rPr lang="ro-RO" b="1" dirty="0" smtClean="0">
                <a:solidFill>
                  <a:srgbClr val="FF0000"/>
                </a:solidFill>
              </a:rPr>
              <a:t>DREPTUNGHIUL ȘI PĂTRATUL</a:t>
            </a:r>
          </a:p>
          <a:p>
            <a:endParaRPr lang="ro-RO" b="1" dirty="0" smtClean="0">
              <a:solidFill>
                <a:srgbClr val="FF0000"/>
              </a:solidFill>
            </a:endParaRPr>
          </a:p>
          <a:p>
            <a:pPr algn="r"/>
            <a:r>
              <a:rPr lang="ro-RO" b="1" dirty="0" smtClean="0">
                <a:solidFill>
                  <a:srgbClr val="FF0000"/>
                </a:solidFill>
              </a:rPr>
              <a:t>PROF. CLOP ANA MARIANA</a:t>
            </a:r>
            <a:endParaRPr lang="en-US" b="1" dirty="0">
              <a:solidFill>
                <a:srgbClr val="FF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6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Aplicație</a:t>
            </a:r>
            <a:r>
              <a:rPr lang="en-US" dirty="0"/>
              <a:t> </a:t>
            </a:r>
            <a:r>
              <a:rPr lang="en-US" dirty="0" err="1"/>
              <a:t>în</a:t>
            </a:r>
            <a:r>
              <a:rPr lang="en-US" dirty="0"/>
              <a:t> </a:t>
            </a:r>
            <a:r>
              <a:rPr lang="en-US" dirty="0" err="1"/>
              <a:t>Minecraft</a:t>
            </a:r>
            <a:r>
              <a:rPr lang="en-US" dirty="0"/>
              <a:t> </a:t>
            </a:r>
          </a:p>
        </p:txBody>
      </p:sp>
      <p:sp>
        <p:nvSpPr>
          <p:cNvPr id="3" name="Content Placeholder 2"/>
          <p:cNvSpPr>
            <a:spLocks noGrp="1"/>
          </p:cNvSpPr>
          <p:nvPr>
            <p:ph idx="1"/>
          </p:nvPr>
        </p:nvSpPr>
        <p:spPr/>
        <p:txBody>
          <a:bodyPr>
            <a:normAutofit fontScale="70000" lnSpcReduction="20000"/>
          </a:bodyPr>
          <a:lstStyle/>
          <a:p>
            <a:pPr>
              <a:buNone/>
            </a:pPr>
            <a:r>
              <a:rPr lang="ro-RO" dirty="0" smtClean="0"/>
              <a:t>	</a:t>
            </a:r>
            <a:r>
              <a:rPr lang="vi-VN" dirty="0" smtClean="0"/>
              <a:t>Elevii </a:t>
            </a:r>
            <a:r>
              <a:rPr lang="vi-VN" dirty="0"/>
              <a:t>au</a:t>
            </a:r>
            <a:r>
              <a:rPr lang="vi-VN" b="1" dirty="0"/>
              <a:t> </a:t>
            </a:r>
            <a:r>
              <a:rPr lang="ro-RO" b="1" dirty="0" smtClean="0"/>
              <a:t>calculatoarele</a:t>
            </a:r>
            <a:r>
              <a:rPr lang="vi-VN" b="1" dirty="0" smtClean="0"/>
              <a:t> </a:t>
            </a:r>
            <a:r>
              <a:rPr lang="vi-VN" dirty="0"/>
              <a:t>pe masă și au de rezolvat independent următoarele sarcini: </a:t>
            </a:r>
          </a:p>
          <a:p>
            <a:pPr>
              <a:buNone/>
            </a:pPr>
            <a:r>
              <a:rPr lang="vi-VN" dirty="0"/>
              <a:t>• să deschidă jocul </a:t>
            </a:r>
            <a:r>
              <a:rPr lang="vi-VN" b="1" dirty="0"/>
              <a:t>Minecraft și să creeze o ”lume nouă” în care să nu aibă forme de relief. Această opțiune se setează din </a:t>
            </a:r>
            <a:r>
              <a:rPr lang="vi-VN" b="1" i="1" dirty="0"/>
              <a:t>Advanced -World type- Flat- Create World. </a:t>
            </a:r>
          </a:p>
          <a:p>
            <a:pPr>
              <a:buNone/>
            </a:pPr>
            <a:r>
              <a:rPr lang="vi-VN" dirty="0"/>
              <a:t>• să construiască schița de pe fișă și în </a:t>
            </a:r>
            <a:r>
              <a:rPr lang="vi-VN" b="1" dirty="0"/>
              <a:t>Minecraft</a:t>
            </a:r>
            <a:r>
              <a:rPr lang="vi-VN" b="1" dirty="0" smtClean="0"/>
              <a:t>.</a:t>
            </a:r>
            <a:endParaRPr lang="ro-RO" b="1" dirty="0" smtClean="0"/>
          </a:p>
          <a:p>
            <a:pPr>
              <a:buNone/>
            </a:pPr>
            <a:r>
              <a:rPr lang="ro-RO" b="1" dirty="0" smtClean="0"/>
              <a:t>   </a:t>
            </a:r>
            <a:r>
              <a:rPr lang="vi-VN" b="1" dirty="0" smtClean="0"/>
              <a:t> </a:t>
            </a:r>
            <a:r>
              <a:rPr lang="vi-VN" b="1" dirty="0"/>
              <a:t>Vor considera că fiecare element din Minecraft are 2 metri </a:t>
            </a:r>
            <a:r>
              <a:rPr lang="vi-VN" b="1" dirty="0" smtClean="0"/>
              <a:t>Pentru </a:t>
            </a:r>
            <a:r>
              <a:rPr lang="vi-VN" b="1" dirty="0"/>
              <a:t>conturul suprafețelor vor folosi Birche Fence (gard de mesteacăn), al patrulea element de pe coloana a doua din imaginea de mai jos. Se afișează pe videoproiector etapele </a:t>
            </a:r>
            <a:r>
              <a:rPr lang="vi-VN" b="1" i="1" dirty="0"/>
              <a:t>Advanced -World type- Flat- Create World și imaginile următoare: </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0" y="0"/>
            <a:ext cx="4419600" cy="685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267200" y="0"/>
            <a:ext cx="4876800" cy="6857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vi-VN" sz="1800" b="1" dirty="0">
                <a:latin typeface="Calibri" pitchFamily="34" charset="0"/>
              </a:rPr>
              <a:t>Copiii încep să lucreze după ce profesorul se asigură că toți elevii au înțeles ce au de făcut. </a:t>
            </a:r>
            <a:br>
              <a:rPr lang="vi-VN" sz="1800" b="1" dirty="0">
                <a:latin typeface="Calibri" pitchFamily="34" charset="0"/>
              </a:rPr>
            </a:br>
            <a:r>
              <a:rPr lang="vi-VN" sz="1800" b="1" dirty="0">
                <a:latin typeface="Calibri" pitchFamily="34" charset="0"/>
              </a:rPr>
              <a:t>Se pot afișa pentru ajutor și următoarele imagini : </a:t>
            </a:r>
            <a:endParaRPr lang="en-US" sz="1800" b="1" dirty="0">
              <a:latin typeface="Calibri" pitchFamily="34" charset="0"/>
            </a:endParaRPr>
          </a:p>
        </p:txBody>
      </p:sp>
      <p:pic>
        <p:nvPicPr>
          <p:cNvPr id="2050" name="Picture 2"/>
          <p:cNvPicPr>
            <a:picLocks noGrp="1" noChangeAspect="1" noChangeArrowheads="1"/>
          </p:cNvPicPr>
          <p:nvPr>
            <p:ph sz="half" idx="1"/>
          </p:nvPr>
        </p:nvPicPr>
        <p:blipFill>
          <a:blip r:embed="rId2"/>
          <a:srcRect/>
          <a:stretch>
            <a:fillRect/>
          </a:stretch>
        </p:blipFill>
        <p:spPr bwMode="auto">
          <a:xfrm>
            <a:off x="457200" y="2349338"/>
            <a:ext cx="4038600" cy="3027686"/>
          </a:xfrm>
          <a:prstGeom prst="rect">
            <a:avLst/>
          </a:prstGeom>
          <a:noFill/>
          <a:ln w="9525">
            <a:noFill/>
            <a:miter lim="800000"/>
            <a:headEnd/>
            <a:tailEnd/>
          </a:ln>
          <a:effectLst/>
        </p:spPr>
      </p:pic>
      <p:pic>
        <p:nvPicPr>
          <p:cNvPr id="2051" name="Picture 3"/>
          <p:cNvPicPr>
            <a:picLocks noGrp="1" noChangeAspect="1" noChangeArrowheads="1"/>
          </p:cNvPicPr>
          <p:nvPr>
            <p:ph sz="half" idx="2"/>
          </p:nvPr>
        </p:nvPicPr>
        <p:blipFill>
          <a:blip r:embed="rId3"/>
          <a:srcRect/>
          <a:stretch>
            <a:fillRect/>
          </a:stretch>
        </p:blipFill>
        <p:spPr bwMode="auto">
          <a:xfrm>
            <a:off x="4648200" y="2350616"/>
            <a:ext cx="4038600" cy="30251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6000000" scaled="0"/>
        </a:gradFill>
        <a:effectLst/>
      </p:bgPr>
    </p:bg>
    <p:spTree>
      <p:nvGrpSpPr>
        <p:cNvPr id="1" name=""/>
        <p:cNvGrpSpPr/>
        <p:nvPr/>
      </p:nvGrpSpPr>
      <p:grpSpPr>
        <a:xfrm>
          <a:off x="0" y="0"/>
          <a:ext cx="0" cy="0"/>
          <a:chOff x="0" y="0"/>
          <a:chExt cx="0" cy="0"/>
        </a:xfrm>
      </p:grpSpPr>
      <p:sp>
        <p:nvSpPr>
          <p:cNvPr id="2" name="Rectangle 1"/>
          <p:cNvSpPr/>
          <p:nvPr/>
        </p:nvSpPr>
        <p:spPr>
          <a:xfrm>
            <a:off x="457200" y="533400"/>
            <a:ext cx="7848600" cy="6001643"/>
          </a:xfrm>
          <a:prstGeom prst="rect">
            <a:avLst/>
          </a:prstGeom>
        </p:spPr>
        <p:txBody>
          <a:bodyPr wrap="square">
            <a:spAutoFit/>
          </a:bodyPr>
          <a:lstStyle/>
          <a:p>
            <a:endParaRPr lang="ro-RO" dirty="0" smtClean="0"/>
          </a:p>
          <a:p>
            <a:endParaRPr lang="ro-RO" dirty="0" smtClean="0"/>
          </a:p>
          <a:p>
            <a:endParaRPr lang="ro-RO" dirty="0" smtClean="0"/>
          </a:p>
          <a:p>
            <a:endParaRPr lang="ro-RO" dirty="0" smtClean="0"/>
          </a:p>
          <a:p>
            <a:endParaRPr lang="ro-RO" dirty="0" smtClean="0"/>
          </a:p>
          <a:p>
            <a:r>
              <a:rPr lang="en-US" dirty="0" smtClean="0"/>
              <a:t>2</a:t>
            </a:r>
            <a:r>
              <a:rPr lang="en-US" dirty="0"/>
              <a:t>. </a:t>
            </a:r>
            <a:r>
              <a:rPr lang="en-US" sz="2400" b="1" dirty="0" err="1"/>
              <a:t>Aplicație</a:t>
            </a:r>
            <a:r>
              <a:rPr lang="en-US" sz="2400" b="1" dirty="0"/>
              <a:t> </a:t>
            </a:r>
            <a:r>
              <a:rPr lang="en-US" sz="2400" b="1" dirty="0" err="1"/>
              <a:t>în</a:t>
            </a:r>
            <a:r>
              <a:rPr lang="en-US" sz="2400" b="1" dirty="0"/>
              <a:t> </a:t>
            </a:r>
            <a:r>
              <a:rPr lang="en-US" sz="2400" b="1" dirty="0" err="1"/>
              <a:t>Minecraft</a:t>
            </a:r>
            <a:r>
              <a:rPr lang="en-US" sz="2400" b="1" dirty="0"/>
              <a:t> </a:t>
            </a:r>
            <a:endParaRPr lang="ro-RO" sz="2400" b="1" dirty="0" smtClean="0"/>
          </a:p>
          <a:p>
            <a:endParaRPr lang="en-US" dirty="0" smtClean="0"/>
          </a:p>
          <a:p>
            <a:pPr marL="342900" indent="-342900">
              <a:buAutoNum type="alphaLcParenR"/>
            </a:pPr>
            <a:r>
              <a:rPr lang="vi-VN" b="1" dirty="0" smtClean="0"/>
              <a:t>Realizați </a:t>
            </a:r>
            <a:r>
              <a:rPr lang="vi-VN" b="1" dirty="0"/>
              <a:t>schița de mai sus, pe </a:t>
            </a:r>
            <a:r>
              <a:rPr lang="ro-RO" b="1" dirty="0" smtClean="0"/>
              <a:t>calculator</a:t>
            </a:r>
            <a:r>
              <a:rPr lang="vi-VN" b="1" dirty="0" smtClean="0"/>
              <a:t>, </a:t>
            </a:r>
            <a:r>
              <a:rPr lang="vi-VN" b="1" dirty="0"/>
              <a:t>cu ajutorul jocului Minecraft. Pentru conturul suprafețelor folosiți Birche Fence (gard de mesteacăn) </a:t>
            </a:r>
            <a:endParaRPr lang="ro-RO" b="1" dirty="0" smtClean="0"/>
          </a:p>
          <a:p>
            <a:pPr marL="342900" indent="-342900"/>
            <a:endParaRPr lang="ro-RO" b="1" dirty="0" smtClean="0"/>
          </a:p>
          <a:p>
            <a:pPr marL="342900" indent="-342900"/>
            <a:r>
              <a:rPr lang="ro-RO" b="1" dirty="0" smtClean="0"/>
              <a:t>b)  </a:t>
            </a:r>
            <a:r>
              <a:rPr lang="vi-VN" b="1" dirty="0" smtClean="0"/>
              <a:t>Construiți casa fermierului după imaginația voastră pe suprafața de teren corespunzătoare și amenajați acest teren cât mai frumos. Considerați că fiecare element din Minecraft are o lungime de 2 m (de exemplu pentru 40 m folosiți 20 de elemente ). </a:t>
            </a:r>
            <a:endParaRPr lang="ro-RO" b="1" dirty="0" smtClean="0"/>
          </a:p>
          <a:p>
            <a:pPr marL="342900" indent="-342900"/>
            <a:endParaRPr lang="ro-RO" b="1" dirty="0" smtClean="0"/>
          </a:p>
          <a:p>
            <a:pPr marL="342900" indent="-342900"/>
            <a:r>
              <a:rPr lang="ro-RO" b="1" dirty="0" smtClean="0"/>
              <a:t>c)  </a:t>
            </a:r>
            <a:r>
              <a:rPr lang="vi-VN" b="1" dirty="0" smtClean="0"/>
              <a:t>Alegeți două suprafețe de la casa construită de voi și aflați-le perimetrul și aria considerând că fiecare element din Minecraft are o lungime de 2 m.</a:t>
            </a:r>
            <a:endParaRPr lang="vi-VN" b="1" dirty="0"/>
          </a:p>
          <a:p>
            <a:endParaRPr lang="vi-VN" b="1" dirty="0"/>
          </a:p>
          <a:p>
            <a:endParaRPr lang="en-US" dirty="0"/>
          </a:p>
        </p:txBody>
      </p:sp>
      <p:sp>
        <p:nvSpPr>
          <p:cNvPr id="5" name="Title 4"/>
          <p:cNvSpPr>
            <a:spLocks noGrp="1"/>
          </p:cNvSpPr>
          <p:nvPr>
            <p:ph type="title"/>
          </p:nvPr>
        </p:nvSpPr>
        <p:spPr/>
        <p:txBody>
          <a:bodyPr>
            <a:normAutofit fontScale="90000"/>
          </a:bodyPr>
          <a:lstStyle/>
          <a:p>
            <a:r>
              <a:rPr lang="ro-RO" dirty="0" smtClean="0"/>
              <a:t> Fișă de lucru(anexa 1)</a:t>
            </a:r>
            <a:br>
              <a:rPr lang="ro-RO" dirty="0" smtClean="0"/>
            </a:br>
            <a:r>
              <a:rPr lang="ro-RO" dirty="0" err="1" smtClean="0"/>
              <a:t>-continuare-</a:t>
            </a:r>
            <a:endParaRPr lang="en-US" dirty="0"/>
          </a:p>
        </p:txBody>
      </p:sp>
      <p:sp>
        <p:nvSpPr>
          <p:cNvPr id="6" name="Content Placeholder 5"/>
          <p:cNvSpPr>
            <a:spLocks noGrp="1"/>
          </p:cNvSpPr>
          <p:nvPr>
            <p:ph idx="1"/>
          </p:nvPr>
        </p:nvSpPr>
        <p:spPr>
          <a:xfrm>
            <a:off x="457200" y="1600201"/>
            <a:ext cx="8229600" cy="762000"/>
          </a:xfrm>
        </p:spPr>
        <p:txBody>
          <a:bodyPr/>
          <a:lstStyle/>
          <a:p>
            <a:pPr>
              <a:buNone/>
            </a:pPr>
            <a:endParaRPr lang="ro-RO" dirty="0" smtClean="0"/>
          </a:p>
          <a:p>
            <a:pPr>
              <a:buNone/>
            </a:pPr>
            <a:endParaRPr lang="ro-RO" dirty="0" smtClean="0"/>
          </a:p>
          <a:p>
            <a:pPr>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dirty="0" smtClean="0"/>
              <a:t>Temă pentru acasă (anexa 2)</a:t>
            </a:r>
            <a:endParaRPr lang="en-US" dirty="0"/>
          </a:p>
        </p:txBody>
      </p:sp>
      <p:sp>
        <p:nvSpPr>
          <p:cNvPr id="3" name="Text Placeholder 2"/>
          <p:cNvSpPr>
            <a:spLocks noGrp="1"/>
          </p:cNvSpPr>
          <p:nvPr>
            <p:ph type="body" idx="1"/>
          </p:nvPr>
        </p:nvSpPr>
        <p:spPr/>
        <p:txBody>
          <a:bodyPr>
            <a:normAutofit fontScale="77500" lnSpcReduction="20000"/>
          </a:bodyPr>
          <a:lstStyle/>
          <a:p>
            <a:r>
              <a:rPr lang="ro-RO" dirty="0" smtClean="0"/>
              <a:t>Piramidă triunghiulară regulată</a:t>
            </a:r>
          </a:p>
          <a:p>
            <a:r>
              <a:rPr lang="ro-RO" dirty="0" smtClean="0"/>
              <a:t>Calculați aria totală</a:t>
            </a:r>
          </a:p>
          <a:p>
            <a:endParaRPr lang="en-US" dirty="0"/>
          </a:p>
        </p:txBody>
      </p:sp>
      <p:sp>
        <p:nvSpPr>
          <p:cNvPr id="5" name="Text Placeholder 4"/>
          <p:cNvSpPr>
            <a:spLocks noGrp="1"/>
          </p:cNvSpPr>
          <p:nvPr>
            <p:ph type="body" sz="quarter" idx="3"/>
          </p:nvPr>
        </p:nvSpPr>
        <p:spPr/>
        <p:txBody>
          <a:bodyPr>
            <a:normAutofit fontScale="77500" lnSpcReduction="20000"/>
          </a:bodyPr>
          <a:lstStyle/>
          <a:p>
            <a:r>
              <a:rPr lang="ro-RO" dirty="0" smtClean="0"/>
              <a:t>Piramidă patrulateră regulată</a:t>
            </a:r>
          </a:p>
          <a:p>
            <a:r>
              <a:rPr lang="ro-RO" dirty="0" smtClean="0"/>
              <a:t>Calculați aria laterală</a:t>
            </a:r>
            <a:endParaRPr lang="en-US" dirty="0" smtClean="0"/>
          </a:p>
          <a:p>
            <a:endParaRPr lang="en-US" dirty="0"/>
          </a:p>
        </p:txBody>
      </p:sp>
      <p:pic>
        <p:nvPicPr>
          <p:cNvPr id="1026" name="Picture 2" descr="D:\Utilizator Windows8\Desktop\piramida patrulatera frumi.png"/>
          <p:cNvPicPr>
            <a:picLocks noGrp="1" noChangeAspect="1" noChangeArrowheads="1"/>
          </p:cNvPicPr>
          <p:nvPr>
            <p:ph sz="quarter" idx="4"/>
          </p:nvPr>
        </p:nvPicPr>
        <p:blipFill>
          <a:blip r:embed="rId2" cstate="print"/>
          <a:srcRect/>
          <a:stretch>
            <a:fillRect/>
          </a:stretch>
        </p:blipFill>
        <p:spPr bwMode="auto">
          <a:xfrm>
            <a:off x="4800600" y="1905000"/>
            <a:ext cx="3886200" cy="4724400"/>
          </a:xfrm>
          <a:prstGeom prst="rect">
            <a:avLst/>
          </a:prstGeom>
          <a:noFill/>
        </p:spPr>
      </p:pic>
      <p:pic>
        <p:nvPicPr>
          <p:cNvPr id="1027" name="Picture 3" descr="D:\Utilizator Windows8\Desktop\piramida triunghiulara frumi.png"/>
          <p:cNvPicPr>
            <a:picLocks noGrp="1" noChangeAspect="1" noChangeArrowheads="1"/>
          </p:cNvPicPr>
          <p:nvPr>
            <p:ph sz="half" idx="2"/>
          </p:nvPr>
        </p:nvPicPr>
        <p:blipFill>
          <a:blip r:embed="rId3" cstate="print"/>
          <a:srcRect/>
          <a:stretch>
            <a:fillRect/>
          </a:stretch>
        </p:blipFill>
        <p:spPr bwMode="auto">
          <a:xfrm>
            <a:off x="304800" y="1905000"/>
            <a:ext cx="3200400" cy="4800600"/>
          </a:xfrm>
          <a:prstGeom prst="rect">
            <a:avLst/>
          </a:prstGeom>
          <a:noFill/>
        </p:spPr>
      </p:pic>
      <p:pic>
        <p:nvPicPr>
          <p:cNvPr id="1029" name="Picture 5" descr="D:\Utilizator Windows8\Desktop\joke.png"/>
          <p:cNvPicPr>
            <a:picLocks noChangeAspect="1" noChangeArrowheads="1"/>
          </p:cNvPicPr>
          <p:nvPr/>
        </p:nvPicPr>
        <p:blipFill>
          <a:blip r:embed="rId4" cstate="print"/>
          <a:srcRect/>
          <a:stretch>
            <a:fillRect/>
          </a:stretch>
        </p:blipFill>
        <p:spPr bwMode="auto">
          <a:xfrm>
            <a:off x="3505200" y="1981200"/>
            <a:ext cx="1295400" cy="15240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6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b="1" dirty="0" err="1"/>
              <a:t>Bibliografie</a:t>
            </a:r>
            <a:r>
              <a:rPr lang="en-US" b="1" dirty="0"/>
              <a:t>:</a:t>
            </a:r>
            <a:endParaRPr lang="en-US" dirty="0"/>
          </a:p>
        </p:txBody>
      </p:sp>
      <p:sp>
        <p:nvSpPr>
          <p:cNvPr id="3" name="Content Placeholder 2"/>
          <p:cNvSpPr>
            <a:spLocks noGrp="1"/>
          </p:cNvSpPr>
          <p:nvPr>
            <p:ph idx="1"/>
          </p:nvPr>
        </p:nvSpPr>
        <p:spPr>
          <a:xfrm>
            <a:off x="304800" y="1295400"/>
            <a:ext cx="8229600" cy="5181600"/>
          </a:xfrm>
        </p:spPr>
        <p:txBody>
          <a:bodyPr>
            <a:noAutofit/>
          </a:bodyPr>
          <a:lstStyle/>
          <a:p>
            <a:pPr>
              <a:buNone/>
            </a:pPr>
            <a:r>
              <a:rPr lang="en-US" sz="2800" dirty="0">
                <a:latin typeface="Times New Roman" pitchFamily="18" charset="0"/>
                <a:cs typeface="Times New Roman" pitchFamily="18" charset="0"/>
              </a:rPr>
              <a:t>1.http://</a:t>
            </a:r>
            <a:r>
              <a:rPr lang="en-US" sz="2800" dirty="0" err="1">
                <a:latin typeface="Times New Roman" pitchFamily="18" charset="0"/>
                <a:cs typeface="Times New Roman" pitchFamily="18" charset="0"/>
              </a:rPr>
              <a:t>www.math-salamanders.com</a:t>
            </a:r>
            <a:r>
              <a:rPr lang="en-US" sz="2800" dirty="0">
                <a:latin typeface="Times New Roman" pitchFamily="18" charset="0"/>
                <a:cs typeface="Times New Roman" pitchFamily="18" charset="0"/>
              </a:rPr>
              <a:t>/perimeter-</a:t>
            </a:r>
            <a:r>
              <a:rPr lang="en-US" sz="2800" dirty="0" err="1">
                <a:latin typeface="Times New Roman" pitchFamily="18" charset="0"/>
                <a:cs typeface="Times New Roman" pitchFamily="18" charset="0"/>
              </a:rPr>
              <a:t>worksheets.html</a:t>
            </a:r>
            <a:r>
              <a:rPr lang="en-US" sz="2800" dirty="0">
                <a:latin typeface="Times New Roman" pitchFamily="18" charset="0"/>
                <a:cs typeface="Times New Roman" pitchFamily="18" charset="0"/>
              </a:rPr>
              <a:t> </a:t>
            </a:r>
          </a:p>
          <a:p>
            <a:pPr>
              <a:buNone/>
            </a:pPr>
            <a:r>
              <a:rPr lang="en-US" sz="2800" dirty="0">
                <a:latin typeface="Times New Roman" pitchFamily="18" charset="0"/>
                <a:cs typeface="Times New Roman" pitchFamily="18" charset="0"/>
              </a:rPr>
              <a:t>2.http://</a:t>
            </a:r>
            <a:r>
              <a:rPr lang="en-US" sz="2800" dirty="0" err="1">
                <a:latin typeface="Times New Roman" pitchFamily="18" charset="0"/>
                <a:cs typeface="Times New Roman" pitchFamily="18" charset="0"/>
              </a:rPr>
              <a:t>www.skillsyouneed.com</a:t>
            </a:r>
            <a:r>
              <a:rPr lang="en-US" sz="2800" dirty="0">
                <a:latin typeface="Times New Roman" pitchFamily="18" charset="0"/>
                <a:cs typeface="Times New Roman" pitchFamily="18" charset="0"/>
              </a:rPr>
              <a:t>/num/</a:t>
            </a:r>
            <a:r>
              <a:rPr lang="en-US" sz="2800" dirty="0" err="1">
                <a:latin typeface="Times New Roman" pitchFamily="18" charset="0"/>
                <a:cs typeface="Times New Roman" pitchFamily="18" charset="0"/>
              </a:rPr>
              <a:t>area.html</a:t>
            </a:r>
            <a:r>
              <a:rPr lang="en-US" sz="2800" dirty="0">
                <a:latin typeface="Times New Roman" pitchFamily="18" charset="0"/>
                <a:cs typeface="Times New Roman" pitchFamily="18" charset="0"/>
              </a:rPr>
              <a:t> </a:t>
            </a:r>
          </a:p>
          <a:p>
            <a:pPr>
              <a:buNone/>
            </a:pPr>
            <a:r>
              <a:rPr lang="vi-VN" sz="2800" dirty="0">
                <a:latin typeface="Times New Roman" pitchFamily="18" charset="0"/>
                <a:cs typeface="Times New Roman" pitchFamily="18" charset="0"/>
              </a:rPr>
              <a:t>3. </a:t>
            </a:r>
            <a:r>
              <a:rPr lang="vi-VN" sz="2800" dirty="0" smtClean="0">
                <a:latin typeface="Times New Roman" pitchFamily="18" charset="0"/>
                <a:cs typeface="Times New Roman" pitchFamily="18" charset="0"/>
              </a:rPr>
              <a:t>Petre Chirtop, Valentin Radu, Mariana Roșu, Gabriela Ross, Matematică, </a:t>
            </a:r>
            <a:r>
              <a:rPr lang="vi-VN" sz="2800" i="1" dirty="0" smtClean="0">
                <a:latin typeface="Times New Roman" pitchFamily="18" charset="0"/>
                <a:cs typeface="Times New Roman" pitchFamily="18" charset="0"/>
              </a:rPr>
              <a:t>Manual Pentru Clasa A V</a:t>
            </a:r>
            <a:r>
              <a:rPr lang="ro-RO" sz="2800" i="1" dirty="0" smtClean="0">
                <a:latin typeface="Times New Roman" pitchFamily="18" charset="0"/>
                <a:cs typeface="Times New Roman" pitchFamily="18" charset="0"/>
              </a:rPr>
              <a:t>i</a:t>
            </a:r>
            <a:r>
              <a:rPr lang="vi-VN" sz="2800" i="1" dirty="0" smtClean="0">
                <a:latin typeface="Times New Roman" pitchFamily="18" charset="0"/>
                <a:cs typeface="Times New Roman" pitchFamily="18" charset="0"/>
              </a:rPr>
              <a:t>-a, Editura Didactică și </a:t>
            </a:r>
            <a:r>
              <a:rPr lang="vi-VN" sz="2800" i="1" dirty="0">
                <a:latin typeface="Times New Roman" pitchFamily="18" charset="0"/>
                <a:cs typeface="Times New Roman" pitchFamily="18" charset="0"/>
              </a:rPr>
              <a:t>Pedagogică, București 2006 </a:t>
            </a:r>
          </a:p>
          <a:p>
            <a:pPr>
              <a:buNone/>
            </a:pPr>
            <a:r>
              <a:rPr lang="vi-VN" sz="2800" dirty="0" smtClean="0">
                <a:latin typeface="Times New Roman" pitchFamily="18" charset="0"/>
                <a:cs typeface="Times New Roman" pitchFamily="18" charset="0"/>
              </a:rPr>
              <a:t>4. George Turcitu, Constantin Basarab, Tudor Dragonu, Nicolae Ghiciu, Ionică Rizea, Ștefan Smarandache, </a:t>
            </a:r>
            <a:r>
              <a:rPr lang="vi-VN" sz="2800" i="1" dirty="0">
                <a:latin typeface="Times New Roman" pitchFamily="18" charset="0"/>
                <a:cs typeface="Times New Roman" pitchFamily="18" charset="0"/>
              </a:rPr>
              <a:t>Matematică, Manual pentru clasa a </a:t>
            </a:r>
            <a:r>
              <a:rPr lang="ro-RO" sz="2800" i="1" dirty="0" smtClean="0">
                <a:latin typeface="Times New Roman" pitchFamily="18" charset="0"/>
                <a:cs typeface="Times New Roman" pitchFamily="18" charset="0"/>
              </a:rPr>
              <a:t>VIII</a:t>
            </a:r>
            <a:r>
              <a:rPr lang="vi-VN" sz="2800" i="1" dirty="0" smtClean="0">
                <a:latin typeface="Times New Roman" pitchFamily="18" charset="0"/>
                <a:cs typeface="Times New Roman" pitchFamily="18" charset="0"/>
              </a:rPr>
              <a:t>-a,Editura </a:t>
            </a:r>
            <a:r>
              <a:rPr lang="vi-VN" sz="2800" i="1" dirty="0">
                <a:latin typeface="Times New Roman" pitchFamily="18" charset="0"/>
                <a:cs typeface="Times New Roman" pitchFamily="18" charset="0"/>
              </a:rPr>
              <a:t>Radical, București, 1997</a:t>
            </a:r>
            <a:r>
              <a:rPr lang="vi-VN" sz="2800" i="1" dirty="0" smtClean="0">
                <a:latin typeface="Times New Roman" pitchFamily="18" charset="0"/>
                <a:cs typeface="Times New Roman" pitchFamily="18" charset="0"/>
              </a:rPr>
              <a:t>.</a:t>
            </a:r>
            <a:endParaRPr lang="ro-RO" sz="2800" i="1" dirty="0" smtClean="0">
              <a:latin typeface="Times New Roman" pitchFamily="18" charset="0"/>
              <a:cs typeface="Times New Roman" pitchFamily="18" charset="0"/>
            </a:endParaRPr>
          </a:p>
          <a:p>
            <a:pPr>
              <a:buNone/>
            </a:pPr>
            <a:r>
              <a:rPr lang="ro-RO" sz="2800" i="1" dirty="0" smtClean="0">
                <a:latin typeface="Times New Roman" pitchFamily="18" charset="0"/>
                <a:cs typeface="Times New Roman" pitchFamily="18" charset="0"/>
              </a:rPr>
              <a:t>5. </a:t>
            </a:r>
            <a:r>
              <a:rPr lang="ro-RO" sz="2800" dirty="0" smtClean="0">
                <a:latin typeface="Times New Roman" pitchFamily="18" charset="0"/>
                <a:cs typeface="Times New Roman" pitchFamily="18" charset="0"/>
              </a:rPr>
              <a:t>https://www.geogebra.org/geometry</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6000000" scaled="0"/>
        </a:gradFill>
        <a:effectLst/>
      </p:bgPr>
    </p:bg>
    <p:spTree>
      <p:nvGrpSpPr>
        <p:cNvPr id="1" name=""/>
        <p:cNvGrpSpPr/>
        <p:nvPr/>
      </p:nvGrpSpPr>
      <p:grpSpPr>
        <a:xfrm>
          <a:off x="0" y="0"/>
          <a:ext cx="0" cy="0"/>
          <a:chOff x="0" y="0"/>
          <a:chExt cx="0" cy="0"/>
        </a:xfrm>
      </p:grpSpPr>
      <p:sp>
        <p:nvSpPr>
          <p:cNvPr id="2" name="Rectangle 1"/>
          <p:cNvSpPr/>
          <p:nvPr/>
        </p:nvSpPr>
        <p:spPr>
          <a:xfrm>
            <a:off x="533400" y="335846"/>
            <a:ext cx="8077200" cy="5632311"/>
          </a:xfrm>
          <a:prstGeom prst="rect">
            <a:avLst/>
          </a:prstGeom>
        </p:spPr>
        <p:txBody>
          <a:bodyPr wrap="square">
            <a:spAutoFit/>
          </a:bodyPr>
          <a:lstStyle/>
          <a:p>
            <a:endParaRPr lang="en-US" sz="2400" dirty="0"/>
          </a:p>
          <a:p>
            <a:r>
              <a:rPr lang="vi-VN" sz="2400" dirty="0"/>
              <a:t> </a:t>
            </a:r>
            <a:r>
              <a:rPr lang="ro-RO" sz="2400" dirty="0" smtClean="0"/>
              <a:t>	</a:t>
            </a:r>
            <a:r>
              <a:rPr lang="vi-VN" sz="2400" dirty="0" smtClean="0"/>
              <a:t>În </a:t>
            </a:r>
            <a:r>
              <a:rPr lang="vi-VN" sz="2400" dirty="0"/>
              <a:t>această lecție elevii vor calcula ariile și perimetrele unor suprafețe din viața reală în formă de dreptunghi sau care pot fi compuse din dreptunghiuri. </a:t>
            </a:r>
            <a:endParaRPr lang="en-US" sz="2400" dirty="0" smtClean="0"/>
          </a:p>
          <a:p>
            <a:endParaRPr lang="vi-VN" sz="2400" dirty="0"/>
          </a:p>
          <a:p>
            <a:r>
              <a:rPr lang="ro-RO" sz="2400" dirty="0" smtClean="0"/>
              <a:t>	</a:t>
            </a:r>
            <a:r>
              <a:rPr lang="vi-VN" sz="2400" dirty="0" smtClean="0"/>
              <a:t>Elevii </a:t>
            </a:r>
            <a:r>
              <a:rPr lang="vi-VN" sz="2400" dirty="0"/>
              <a:t>vor primi câte o fișă de lucru pe care se află schița unui teren parcelat </a:t>
            </a:r>
            <a:r>
              <a:rPr lang="vi-VN" sz="2400" dirty="0" smtClean="0"/>
              <a:t>. </a:t>
            </a:r>
            <a:r>
              <a:rPr lang="vi-VN" sz="2400" dirty="0"/>
              <a:t>Inițial vor avea de calculat în perechi aria și perimetrul a trei parcele. Apoi vor lucra independent pe </a:t>
            </a:r>
            <a:r>
              <a:rPr lang="ro-RO" sz="2400" dirty="0" smtClean="0"/>
              <a:t>calculatoare</a:t>
            </a:r>
            <a:r>
              <a:rPr lang="vi-VN" sz="2400" dirty="0" smtClean="0"/>
              <a:t> </a:t>
            </a:r>
            <a:r>
              <a:rPr lang="vi-VN" sz="2400" dirty="0"/>
              <a:t>și vor întocmi cu ajutorul jocului Minecraft o schiță asemănătoare cu cea de pe fișă și apoi pe parcela ”Casa fermierului ” vor construi casa și vor amenaja terenul din jurul casei cum vor dori. Apoi vor alege niște suprafețe de la casa construită și le vor calcula aria și perimetrul. </a:t>
            </a:r>
          </a:p>
          <a:p>
            <a:r>
              <a:rPr lang="ro-RO" sz="2400" dirty="0" smtClean="0"/>
              <a:t>	</a:t>
            </a:r>
            <a:r>
              <a:rPr lang="vi-VN" sz="2400" dirty="0" smtClean="0"/>
              <a:t> </a:t>
            </a:r>
            <a:endParaRPr lang="en-US"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6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t>
            </a:r>
            <a:r>
              <a:rPr lang="en-US" dirty="0" err="1" smtClean="0"/>
              <a:t>Competențe</a:t>
            </a:r>
            <a:r>
              <a:rPr lang="en-US" dirty="0" smtClean="0"/>
              <a:t> </a:t>
            </a:r>
            <a:r>
              <a:rPr lang="en-US" dirty="0" err="1" smtClean="0"/>
              <a:t>specifice</a:t>
            </a:r>
            <a:r>
              <a:rPr lang="en-US" dirty="0" smtClean="0"/>
              <a:t>: </a:t>
            </a:r>
            <a:br>
              <a:rPr lang="en-US" dirty="0" smtClean="0"/>
            </a:br>
            <a:endParaRPr lang="en-US" dirty="0"/>
          </a:p>
        </p:txBody>
      </p:sp>
      <p:sp>
        <p:nvSpPr>
          <p:cNvPr id="3" name="Content Placeholder 2"/>
          <p:cNvSpPr>
            <a:spLocks noGrp="1"/>
          </p:cNvSpPr>
          <p:nvPr>
            <p:ph idx="1"/>
          </p:nvPr>
        </p:nvSpPr>
        <p:spPr/>
        <p:txBody>
          <a:bodyPr>
            <a:normAutofit fontScale="92500"/>
          </a:bodyPr>
          <a:lstStyle/>
          <a:p>
            <a:endParaRPr lang="en-US" dirty="0"/>
          </a:p>
          <a:p>
            <a:pPr>
              <a:buNone/>
            </a:pPr>
            <a:r>
              <a:rPr lang="it-IT" b="1" dirty="0" smtClean="0">
                <a:latin typeface="Calibri" pitchFamily="34" charset="0"/>
              </a:rPr>
              <a:t>• </a:t>
            </a:r>
            <a:r>
              <a:rPr lang="it-IT" sz="3000" b="1" dirty="0">
                <a:latin typeface="Calibri" pitchFamily="34" charset="0"/>
              </a:rPr>
              <a:t>Caracterizarea prin descriere şi desen a unei configuraţii geometrice date; </a:t>
            </a:r>
          </a:p>
          <a:p>
            <a:pPr>
              <a:buNone/>
            </a:pPr>
            <a:r>
              <a:rPr lang="vi-VN" sz="3000" b="1" dirty="0">
                <a:latin typeface="Calibri" pitchFamily="34" charset="0"/>
              </a:rPr>
              <a:t>• Determinarea perimetrelor, a ariilor </a:t>
            </a:r>
            <a:r>
              <a:rPr lang="vi-VN" sz="3000" b="1" dirty="0" smtClean="0">
                <a:latin typeface="Calibri" pitchFamily="34" charset="0"/>
              </a:rPr>
              <a:t> </a:t>
            </a:r>
            <a:r>
              <a:rPr lang="vi-VN" sz="3000" b="1" dirty="0">
                <a:latin typeface="Calibri" pitchFamily="34" charset="0"/>
              </a:rPr>
              <a:t>şi exprimarea acestora în unităţi de măsură corespunzătoare; </a:t>
            </a:r>
          </a:p>
          <a:p>
            <a:pPr>
              <a:buNone/>
            </a:pPr>
            <a:r>
              <a:rPr lang="en-US" sz="3000" b="1" dirty="0">
                <a:latin typeface="Calibri" pitchFamily="34" charset="0"/>
              </a:rPr>
              <a:t>• </a:t>
            </a:r>
            <a:r>
              <a:rPr lang="en-US" sz="3000" b="1" dirty="0" err="1">
                <a:latin typeface="Calibri" pitchFamily="34" charset="0"/>
              </a:rPr>
              <a:t>Transpunerea</a:t>
            </a:r>
            <a:r>
              <a:rPr lang="en-US" sz="3000" b="1" dirty="0">
                <a:latin typeface="Calibri" pitchFamily="34" charset="0"/>
              </a:rPr>
              <a:t> </a:t>
            </a:r>
            <a:r>
              <a:rPr lang="en-US" sz="3000" b="1" dirty="0" err="1">
                <a:latin typeface="Calibri" pitchFamily="34" charset="0"/>
              </a:rPr>
              <a:t>în</a:t>
            </a:r>
            <a:r>
              <a:rPr lang="en-US" sz="3000" b="1" dirty="0">
                <a:latin typeface="Calibri" pitchFamily="34" charset="0"/>
              </a:rPr>
              <a:t> </a:t>
            </a:r>
            <a:r>
              <a:rPr lang="en-US" sz="3000" b="1" dirty="0" err="1">
                <a:latin typeface="Calibri" pitchFamily="34" charset="0"/>
              </a:rPr>
              <a:t>limbaj</a:t>
            </a:r>
            <a:r>
              <a:rPr lang="en-US" sz="3000" b="1" dirty="0">
                <a:latin typeface="Calibri" pitchFamily="34" charset="0"/>
              </a:rPr>
              <a:t> specific </a:t>
            </a:r>
            <a:r>
              <a:rPr lang="en-US" sz="3000" b="1" dirty="0" err="1">
                <a:latin typeface="Calibri" pitchFamily="34" charset="0"/>
              </a:rPr>
              <a:t>geometriei</a:t>
            </a:r>
            <a:r>
              <a:rPr lang="en-US" sz="3000" b="1" dirty="0">
                <a:latin typeface="Calibri" pitchFamily="34" charset="0"/>
              </a:rPr>
              <a:t> a </a:t>
            </a:r>
            <a:r>
              <a:rPr lang="en-US" sz="3000" b="1" dirty="0" err="1">
                <a:latin typeface="Calibri" pitchFamily="34" charset="0"/>
              </a:rPr>
              <a:t>unor</a:t>
            </a:r>
            <a:r>
              <a:rPr lang="en-US" sz="3000" b="1" dirty="0">
                <a:latin typeface="Calibri" pitchFamily="34" charset="0"/>
              </a:rPr>
              <a:t> </a:t>
            </a:r>
            <a:r>
              <a:rPr lang="en-US" sz="3000" b="1" dirty="0" err="1">
                <a:latin typeface="Calibri" pitchFamily="34" charset="0"/>
              </a:rPr>
              <a:t>probleme</a:t>
            </a:r>
            <a:r>
              <a:rPr lang="en-US" sz="3000" b="1" dirty="0">
                <a:latin typeface="Calibri" pitchFamily="34" charset="0"/>
              </a:rPr>
              <a:t> practice </a:t>
            </a:r>
            <a:r>
              <a:rPr lang="en-US" sz="3000" b="1" dirty="0" err="1">
                <a:latin typeface="Calibri" pitchFamily="34" charset="0"/>
              </a:rPr>
              <a:t>referitoare</a:t>
            </a:r>
            <a:r>
              <a:rPr lang="en-US" sz="3000" b="1" dirty="0">
                <a:latin typeface="Calibri" pitchFamily="34" charset="0"/>
              </a:rPr>
              <a:t> la </a:t>
            </a:r>
            <a:r>
              <a:rPr lang="en-US" sz="3000" b="1" dirty="0" err="1">
                <a:latin typeface="Calibri" pitchFamily="34" charset="0"/>
              </a:rPr>
              <a:t>perimetre</a:t>
            </a:r>
            <a:r>
              <a:rPr lang="en-US" sz="3000" b="1" dirty="0">
                <a:latin typeface="Calibri" pitchFamily="34" charset="0"/>
              </a:rPr>
              <a:t>, </a:t>
            </a:r>
            <a:r>
              <a:rPr lang="en-US" sz="3000" b="1" dirty="0" err="1">
                <a:latin typeface="Calibri" pitchFamily="34" charset="0"/>
              </a:rPr>
              <a:t>arii</a:t>
            </a:r>
            <a:r>
              <a:rPr lang="en-US" sz="3000" b="1" dirty="0">
                <a:latin typeface="Calibri" pitchFamily="34" charset="0"/>
              </a:rPr>
              <a:t> </a:t>
            </a:r>
            <a:r>
              <a:rPr lang="vi-VN" sz="3000" b="1" dirty="0" smtClean="0">
                <a:latin typeface="Calibri" pitchFamily="34" charset="0"/>
              </a:rPr>
              <a:t>utilizând </a:t>
            </a:r>
            <a:r>
              <a:rPr lang="vi-VN" sz="3000" b="1" dirty="0">
                <a:latin typeface="Calibri" pitchFamily="34" charset="0"/>
              </a:rPr>
              <a:t>transformarea convenabilă a unităţilor de măsură; </a:t>
            </a:r>
            <a:endParaRPr lang="en-US" sz="3000" b="1" dirty="0">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6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vi-VN" dirty="0"/>
              <a:t> </a:t>
            </a:r>
            <a:r>
              <a:rPr lang="vi-VN" b="1" dirty="0"/>
              <a:t>Obiective de învățare: </a:t>
            </a:r>
            <a:endParaRPr lang="en-US" dirty="0"/>
          </a:p>
        </p:txBody>
      </p:sp>
      <p:sp>
        <p:nvSpPr>
          <p:cNvPr id="3" name="Content Placeholder 2"/>
          <p:cNvSpPr>
            <a:spLocks noGrp="1"/>
          </p:cNvSpPr>
          <p:nvPr>
            <p:ph idx="1"/>
          </p:nvPr>
        </p:nvSpPr>
        <p:spPr>
          <a:xfrm>
            <a:off x="457200" y="2133600"/>
            <a:ext cx="8229600" cy="3992563"/>
          </a:xfrm>
        </p:spPr>
        <p:txBody>
          <a:bodyPr>
            <a:normAutofit lnSpcReduction="10000"/>
          </a:bodyPr>
          <a:lstStyle/>
          <a:p>
            <a:pPr>
              <a:buNone/>
            </a:pPr>
            <a:r>
              <a:rPr lang="it-IT" dirty="0" smtClean="0"/>
              <a:t> </a:t>
            </a:r>
            <a:r>
              <a:rPr lang="it-IT" b="1" dirty="0"/>
              <a:t>Până la sfârșitul acestei lecții, elevii vor putea să: </a:t>
            </a:r>
          </a:p>
          <a:p>
            <a:pPr>
              <a:buNone/>
            </a:pPr>
            <a:r>
              <a:rPr lang="en-US" b="1" dirty="0"/>
              <a:t>• </a:t>
            </a:r>
            <a:r>
              <a:rPr lang="en-US" b="1" dirty="0" err="1"/>
              <a:t>aplice</a:t>
            </a:r>
            <a:r>
              <a:rPr lang="en-US" b="1" dirty="0"/>
              <a:t> </a:t>
            </a:r>
            <a:r>
              <a:rPr lang="en-US" b="1" dirty="0" err="1"/>
              <a:t>formulele</a:t>
            </a:r>
            <a:r>
              <a:rPr lang="en-US" b="1" dirty="0"/>
              <a:t> de </a:t>
            </a:r>
            <a:r>
              <a:rPr lang="en-US" b="1" dirty="0" err="1"/>
              <a:t>calcul</a:t>
            </a:r>
            <a:r>
              <a:rPr lang="en-US" b="1" dirty="0"/>
              <a:t> </a:t>
            </a:r>
            <a:r>
              <a:rPr lang="en-US" b="1" dirty="0" err="1"/>
              <a:t>pentru</a:t>
            </a:r>
            <a:r>
              <a:rPr lang="en-US" b="1" dirty="0"/>
              <a:t> aria </a:t>
            </a:r>
            <a:r>
              <a:rPr lang="en-US" b="1" dirty="0" err="1" smtClean="0"/>
              <a:t>dreptunghiului</a:t>
            </a:r>
            <a:r>
              <a:rPr lang="ro-RO" b="1" dirty="0" smtClean="0"/>
              <a:t>/pătratului</a:t>
            </a:r>
            <a:r>
              <a:rPr lang="en-US" b="1" dirty="0" smtClean="0"/>
              <a:t> </a:t>
            </a:r>
            <a:r>
              <a:rPr lang="en-US" b="1" dirty="0"/>
              <a:t>; </a:t>
            </a:r>
          </a:p>
          <a:p>
            <a:pPr>
              <a:buNone/>
            </a:pPr>
            <a:r>
              <a:rPr lang="vi-VN" b="1" dirty="0">
                <a:latin typeface="Calibri" pitchFamily="34" charset="0"/>
              </a:rPr>
              <a:t>• reprezinte grafic ( modelare cu jocul Minecraft) suprafețe și să găsească ariile lor prin estimări și calcule; </a:t>
            </a:r>
          </a:p>
          <a:p>
            <a:pPr>
              <a:buNone/>
            </a:pPr>
            <a:r>
              <a:rPr lang="it-IT" b="1" dirty="0"/>
              <a:t>• folosească proprietatea de aditivitate a ariei. </a:t>
            </a:r>
          </a:p>
          <a:p>
            <a:pPr>
              <a:buNone/>
            </a:pP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6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
            </a:r>
            <a:br>
              <a:rPr lang="en-US" dirty="0"/>
            </a:br>
            <a:r>
              <a:rPr lang="en-US" dirty="0"/>
              <a:t> </a:t>
            </a:r>
            <a:r>
              <a:rPr lang="en-US" b="1" dirty="0" err="1"/>
              <a:t>Materiale</a:t>
            </a:r>
            <a:r>
              <a:rPr lang="en-US" b="1" dirty="0"/>
              <a:t> </a:t>
            </a:r>
            <a:r>
              <a:rPr lang="en-US" b="1" dirty="0" err="1"/>
              <a:t>necesare</a:t>
            </a:r>
            <a:r>
              <a:rPr lang="en-US" b="1" dirty="0"/>
              <a:t>: </a:t>
            </a:r>
            <a:endParaRPr lang="en-US" dirty="0"/>
          </a:p>
        </p:txBody>
      </p:sp>
      <p:sp>
        <p:nvSpPr>
          <p:cNvPr id="3" name="Content Placeholder 2"/>
          <p:cNvSpPr>
            <a:spLocks noGrp="1"/>
          </p:cNvSpPr>
          <p:nvPr>
            <p:ph idx="1"/>
          </p:nvPr>
        </p:nvSpPr>
        <p:spPr/>
        <p:txBody>
          <a:bodyPr/>
          <a:lstStyle/>
          <a:p>
            <a:endParaRPr lang="en-US" dirty="0"/>
          </a:p>
          <a:p>
            <a:pPr>
              <a:buNone/>
            </a:pPr>
            <a:r>
              <a:rPr lang="en-US" dirty="0"/>
              <a:t> </a:t>
            </a:r>
          </a:p>
          <a:p>
            <a:pPr>
              <a:buNone/>
            </a:pPr>
            <a:r>
              <a:rPr lang="en-US" dirty="0"/>
              <a:t>• </a:t>
            </a:r>
            <a:r>
              <a:rPr lang="ro-RO" dirty="0" smtClean="0"/>
              <a:t>calculatoarele</a:t>
            </a:r>
            <a:r>
              <a:rPr lang="en-US" dirty="0" smtClean="0"/>
              <a:t> </a:t>
            </a:r>
            <a:r>
              <a:rPr lang="en-US" dirty="0"/>
              <a:t>cu </a:t>
            </a:r>
            <a:r>
              <a:rPr lang="en-US" dirty="0" err="1"/>
              <a:t>jocul</a:t>
            </a:r>
            <a:r>
              <a:rPr lang="en-US" dirty="0"/>
              <a:t> </a:t>
            </a:r>
            <a:r>
              <a:rPr lang="en-US" dirty="0" err="1"/>
              <a:t>Minecraft</a:t>
            </a:r>
            <a:r>
              <a:rPr lang="en-US" dirty="0"/>
              <a:t>; </a:t>
            </a:r>
          </a:p>
          <a:p>
            <a:pPr>
              <a:buNone/>
            </a:pPr>
            <a:r>
              <a:rPr lang="pt-BR" dirty="0"/>
              <a:t>• fișă </a:t>
            </a:r>
            <a:r>
              <a:rPr lang="pt-BR" dirty="0" smtClean="0"/>
              <a:t>de </a:t>
            </a:r>
            <a:r>
              <a:rPr lang="pt-BR" dirty="0"/>
              <a:t>lucru pentru </a:t>
            </a:r>
            <a:r>
              <a:rPr lang="pt-BR" dirty="0" smtClean="0"/>
              <a:t>elevi</a:t>
            </a:r>
            <a:r>
              <a:rPr lang="ro-RO" dirty="0" smtClean="0"/>
              <a:t> în clasă</a:t>
            </a:r>
            <a:r>
              <a:rPr lang="pt-BR" dirty="0" smtClean="0"/>
              <a:t> </a:t>
            </a:r>
            <a:r>
              <a:rPr lang="pt-BR" dirty="0"/>
              <a:t>(</a:t>
            </a:r>
            <a:r>
              <a:rPr lang="pt-BR" dirty="0" smtClean="0"/>
              <a:t>anexa</a:t>
            </a:r>
            <a:r>
              <a:rPr lang="ro-RO" dirty="0" smtClean="0"/>
              <a:t> 1</a:t>
            </a:r>
            <a:r>
              <a:rPr lang="pt-BR" dirty="0" smtClean="0"/>
              <a:t> </a:t>
            </a:r>
            <a:r>
              <a:rPr lang="pt-BR" dirty="0"/>
              <a:t>); </a:t>
            </a:r>
            <a:endParaRPr lang="ro-RO" dirty="0" smtClean="0"/>
          </a:p>
          <a:p>
            <a:r>
              <a:rPr lang="ro-RO" dirty="0" smtClean="0"/>
              <a:t>Fișă de </a:t>
            </a:r>
            <a:r>
              <a:rPr lang="ro-RO" dirty="0" err="1" smtClean="0"/>
              <a:t>lucru-</a:t>
            </a:r>
            <a:r>
              <a:rPr lang="ro-RO" dirty="0" smtClean="0"/>
              <a:t> temă (anexa 2).</a:t>
            </a:r>
            <a:endParaRPr lang="pt-BR" dirty="0"/>
          </a:p>
          <a:p>
            <a:pPr>
              <a:buNone/>
            </a:pP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60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DESFĂȘURAREA LECȚIEI </a:t>
            </a:r>
            <a:endParaRPr lang="en-US" dirty="0"/>
          </a:p>
        </p:txBody>
      </p:sp>
      <p:sp>
        <p:nvSpPr>
          <p:cNvPr id="3" name="Content Placeholder 2"/>
          <p:cNvSpPr>
            <a:spLocks noGrp="1"/>
          </p:cNvSpPr>
          <p:nvPr>
            <p:ph idx="1"/>
          </p:nvPr>
        </p:nvSpPr>
        <p:spPr/>
        <p:txBody>
          <a:bodyPr>
            <a:normAutofit fontScale="77500" lnSpcReduction="20000"/>
          </a:bodyPr>
          <a:lstStyle/>
          <a:p>
            <a:pPr>
              <a:buNone/>
            </a:pPr>
            <a:r>
              <a:rPr lang="ro-RO" dirty="0" smtClean="0"/>
              <a:t>	-	 </a:t>
            </a:r>
            <a:r>
              <a:rPr lang="vi-VN" dirty="0" smtClean="0"/>
              <a:t>Elevii </a:t>
            </a:r>
            <a:r>
              <a:rPr lang="vi-VN" dirty="0"/>
              <a:t>vor primi fișele de lucru pe care se află schița unui teren parcelat (vezi </a:t>
            </a:r>
            <a:r>
              <a:rPr lang="vi-VN" dirty="0" smtClean="0"/>
              <a:t>anexa</a:t>
            </a:r>
            <a:r>
              <a:rPr lang="ro-RO" dirty="0" smtClean="0"/>
              <a:t>1)</a:t>
            </a:r>
            <a:r>
              <a:rPr lang="vi-VN" dirty="0" smtClean="0"/>
              <a:t>  </a:t>
            </a:r>
            <a:r>
              <a:rPr lang="vi-VN" dirty="0"/>
              <a:t>Se analizează frontal schița și cerințele de pe fișă</a:t>
            </a:r>
            <a:r>
              <a:rPr lang="vi-VN" dirty="0" smtClean="0"/>
              <a:t>.</a:t>
            </a:r>
            <a:endParaRPr lang="ro-RO" dirty="0" smtClean="0"/>
          </a:p>
          <a:p>
            <a:pPr>
              <a:buNone/>
            </a:pPr>
            <a:r>
              <a:rPr lang="ro-RO" dirty="0"/>
              <a:t>	</a:t>
            </a:r>
            <a:r>
              <a:rPr lang="ro-RO" dirty="0" smtClean="0"/>
              <a:t>-</a:t>
            </a:r>
            <a:r>
              <a:rPr lang="vi-VN" dirty="0" smtClean="0"/>
              <a:t> </a:t>
            </a:r>
            <a:r>
              <a:rPr lang="ro-RO" dirty="0" smtClean="0"/>
              <a:t>	</a:t>
            </a:r>
            <a:r>
              <a:rPr lang="vi-VN" dirty="0" smtClean="0"/>
              <a:t>Se </a:t>
            </a:r>
            <a:r>
              <a:rPr lang="vi-VN" dirty="0"/>
              <a:t>reamintesc formulele care se folosesc pentru calculul ariei și a perimetrului dreptunghiului și se scriu pe tablă. Apoi se reamintește cum ar putea să afle aria și perimetrul suprafețelor care nu sunt dreptunghiulare (”locul de pășune”și ”țarcul de vest”) </a:t>
            </a:r>
            <a:endParaRPr lang="ro-RO" dirty="0" smtClean="0"/>
          </a:p>
          <a:p>
            <a:pPr>
              <a:buNone/>
            </a:pPr>
            <a:r>
              <a:rPr lang="ro-RO" dirty="0"/>
              <a:t>	</a:t>
            </a:r>
            <a:r>
              <a:rPr lang="ro-RO" dirty="0" smtClean="0"/>
              <a:t>-	 </a:t>
            </a:r>
            <a:r>
              <a:rPr lang="vi-VN" dirty="0" smtClean="0"/>
              <a:t>Elevii </a:t>
            </a:r>
            <a:r>
              <a:rPr lang="vi-VN" dirty="0"/>
              <a:t>vor lucra în perechi. Vor urmări dimensiunile pe harta de pe fișă considerate în metri și vor afla ariile și perimetrele a trei parcele: ”casa fermierului”, ”locul de pășune al oilor” și ”suprafața totală”. Cei care lucrează mai repede vor transforma, opțional, ariile și în hectare. </a:t>
            </a:r>
            <a:r>
              <a:rPr lang="vi-VN" dirty="0" smtClean="0"/>
              <a:t>Verificarea</a:t>
            </a:r>
            <a:r>
              <a:rPr lang="ro-RO" dirty="0" smtClean="0"/>
              <a:t> calculelor</a:t>
            </a:r>
            <a:r>
              <a:rPr lang="vi-VN" dirty="0" smtClean="0"/>
              <a:t> </a:t>
            </a:r>
            <a:r>
              <a:rPr lang="vi-VN" dirty="0"/>
              <a:t>se va face frontal.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70000">
              <a:srgbClr val="C4D6EB"/>
            </a:gs>
            <a:gs pos="100000">
              <a:srgbClr val="FFEBFA"/>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dirty="0" smtClean="0"/>
              <a:t>Fișă de lucru </a:t>
            </a:r>
            <a:r>
              <a:rPr lang="ro-RO" dirty="0" smtClean="0"/>
              <a:t>(anexa 1)</a:t>
            </a:r>
            <a:endParaRPr lang="en-US" dirty="0"/>
          </a:p>
        </p:txBody>
      </p:sp>
      <p:sp>
        <p:nvSpPr>
          <p:cNvPr id="3" name="Content Placeholder 2"/>
          <p:cNvSpPr>
            <a:spLocks noGrp="1"/>
          </p:cNvSpPr>
          <p:nvPr>
            <p:ph idx="1"/>
          </p:nvPr>
        </p:nvSpPr>
        <p:spPr/>
        <p:txBody>
          <a:bodyPr/>
          <a:lstStyle/>
          <a:p>
            <a:pPr>
              <a:buNone/>
            </a:pPr>
            <a:r>
              <a:rPr lang="vi-VN" dirty="0" smtClean="0"/>
              <a:t>1. Un fermier are un teren care este împărțit în parcele ca în harta de mai jos. Folosind dimensiunile de pe hartă, în metri, completați în tabelul de mai jos, perimetrul și aria pentru cele 3 terenuri evidențiate : ”casa fermierului”, ”locul de pășune” și ”suprafața totală”. </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380999" y="283602"/>
            <a:ext cx="8229601" cy="6125793"/>
          </a:xfrm>
          <a:prstGeom prst="rect">
            <a:avLst/>
          </a:prstGeom>
          <a:noFill/>
          <a:ln w="9525">
            <a:noFill/>
            <a:miter lim="800000"/>
            <a:headEnd/>
            <a:tailEnd/>
          </a:ln>
          <a:effectLst/>
        </p:spPr>
      </p:pic>
      <p:pic>
        <p:nvPicPr>
          <p:cNvPr id="2050" name="Picture 2" descr="D:\Utilizator Windows8\Desktop\50.png"/>
          <p:cNvPicPr>
            <a:picLocks noChangeAspect="1" noChangeArrowheads="1"/>
          </p:cNvPicPr>
          <p:nvPr/>
        </p:nvPicPr>
        <p:blipFill>
          <a:blip r:embed="rId3" cstate="print"/>
          <a:srcRect/>
          <a:stretch>
            <a:fillRect/>
          </a:stretch>
        </p:blipFill>
        <p:spPr bwMode="auto">
          <a:xfrm>
            <a:off x="1865994" y="3429000"/>
            <a:ext cx="316820" cy="4191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0" y="1"/>
          <a:ext cx="9144000" cy="6858000"/>
        </p:xfrm>
        <a:graphic>
          <a:graphicData uri="http://schemas.openxmlformats.org/drawingml/2006/table">
            <a:tbl>
              <a:tblPr firstRow="1" bandRow="1">
                <a:tableStyleId>{5C22544A-7EE6-4342-B048-85BDC9FD1C3A}</a:tableStyleId>
              </a:tblPr>
              <a:tblGrid>
                <a:gridCol w="3509819"/>
                <a:gridCol w="1939638"/>
                <a:gridCol w="1570180"/>
                <a:gridCol w="2124363"/>
              </a:tblGrid>
              <a:tr h="10570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err="1" smtClean="0">
                          <a:solidFill>
                            <a:schemeClr val="lt1"/>
                          </a:solidFill>
                          <a:latin typeface="+mn-lt"/>
                          <a:ea typeface="+mn-ea"/>
                          <a:cs typeface="+mn-cs"/>
                        </a:rPr>
                        <a:t>Terenul</a:t>
                      </a:r>
                      <a:r>
                        <a:rPr lang="en-US" sz="1800" b="1" kern="1200" baseline="0" dirty="0" smtClean="0">
                          <a:solidFill>
                            <a:schemeClr val="lt1"/>
                          </a:solidFill>
                          <a:latin typeface="+mn-lt"/>
                          <a:ea typeface="+mn-ea"/>
                          <a:cs typeface="+mn-cs"/>
                        </a:rPr>
                        <a:t> </a:t>
                      </a:r>
                      <a:r>
                        <a:rPr lang="en-US" sz="1800" b="1" kern="1200" baseline="0" dirty="0" err="1" smtClean="0">
                          <a:solidFill>
                            <a:schemeClr val="lt1"/>
                          </a:solidFill>
                          <a:latin typeface="+mn-lt"/>
                          <a:ea typeface="+mn-ea"/>
                          <a:cs typeface="+mn-cs"/>
                        </a:rPr>
                        <a:t>pentru</a:t>
                      </a:r>
                      <a:r>
                        <a:rPr lang="en-US" sz="1800" b="1" kern="1200" baseline="0" dirty="0" smtClean="0">
                          <a:solidFill>
                            <a:schemeClr val="lt1"/>
                          </a:solidFill>
                          <a:latin typeface="+mn-lt"/>
                          <a:ea typeface="+mn-ea"/>
                          <a:cs typeface="+mn-cs"/>
                        </a:rPr>
                        <a:t>: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i="1" kern="1200" baseline="0" dirty="0" err="1" smtClean="0">
                          <a:solidFill>
                            <a:schemeClr val="lt1"/>
                          </a:solidFill>
                          <a:latin typeface="+mn-lt"/>
                          <a:ea typeface="+mn-ea"/>
                          <a:cs typeface="+mn-cs"/>
                        </a:rPr>
                        <a:t>Perimetrul</a:t>
                      </a:r>
                      <a:r>
                        <a:rPr lang="en-US" sz="1800" b="1" i="1" kern="1200" baseline="0" dirty="0" smtClean="0">
                          <a:solidFill>
                            <a:schemeClr val="lt1"/>
                          </a:solidFill>
                          <a:latin typeface="+mn-lt"/>
                          <a:ea typeface="+mn-ea"/>
                          <a:cs typeface="+mn-cs"/>
                        </a:rPr>
                        <a:t> </a:t>
                      </a:r>
                      <a:r>
                        <a:rPr lang="en-US" sz="1800" b="1" i="1" kern="1200" baseline="0" dirty="0" err="1" smtClean="0">
                          <a:solidFill>
                            <a:schemeClr val="lt1"/>
                          </a:solidFill>
                          <a:latin typeface="+mn-lt"/>
                          <a:ea typeface="+mn-ea"/>
                          <a:cs typeface="+mn-cs"/>
                        </a:rPr>
                        <a:t>în</a:t>
                      </a:r>
                      <a:r>
                        <a:rPr lang="en-US" sz="1800" b="1" i="1" kern="1200" baseline="0" dirty="0" smtClean="0">
                          <a:solidFill>
                            <a:schemeClr val="lt1"/>
                          </a:solidFill>
                          <a:latin typeface="+mn-lt"/>
                          <a:ea typeface="+mn-ea"/>
                          <a:cs typeface="+mn-cs"/>
                        </a:rPr>
                        <a:t> m </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mn-lt"/>
                          <a:ea typeface="+mn-ea"/>
                          <a:cs typeface="+mn-cs"/>
                        </a:rPr>
                        <a:t>Aria </a:t>
                      </a:r>
                      <a:r>
                        <a:rPr lang="en-US" sz="1800" b="1" kern="1200" baseline="0" dirty="0" err="1" smtClean="0">
                          <a:solidFill>
                            <a:schemeClr val="lt1"/>
                          </a:solidFill>
                          <a:latin typeface="+mn-lt"/>
                          <a:ea typeface="+mn-ea"/>
                          <a:cs typeface="+mn-cs"/>
                        </a:rPr>
                        <a:t>în</a:t>
                      </a:r>
                      <a:r>
                        <a:rPr lang="en-US" sz="1800" b="1" kern="1200" baseline="0" dirty="0" smtClean="0">
                          <a:solidFill>
                            <a:schemeClr val="lt1"/>
                          </a:solidFill>
                          <a:latin typeface="+mn-lt"/>
                          <a:ea typeface="+mn-ea"/>
                          <a:cs typeface="+mn-cs"/>
                        </a:rPr>
                        <a:t> m2 	</a:t>
                      </a: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baseline="0" dirty="0" smtClean="0">
                          <a:solidFill>
                            <a:schemeClr val="lt1"/>
                          </a:solidFill>
                          <a:latin typeface="+mn-lt"/>
                          <a:ea typeface="+mn-ea"/>
                          <a:cs typeface="+mn-cs"/>
                        </a:rPr>
                        <a:t>Aria </a:t>
                      </a:r>
                      <a:r>
                        <a:rPr lang="en-US" sz="1800" b="1" kern="1200" baseline="0" dirty="0" err="1" smtClean="0">
                          <a:solidFill>
                            <a:schemeClr val="lt1"/>
                          </a:solidFill>
                          <a:latin typeface="+mn-lt"/>
                          <a:ea typeface="+mn-ea"/>
                          <a:cs typeface="+mn-cs"/>
                        </a:rPr>
                        <a:t>în</a:t>
                      </a:r>
                      <a:r>
                        <a:rPr lang="en-US" sz="1800" b="1" kern="1200" baseline="0" dirty="0" smtClean="0">
                          <a:solidFill>
                            <a:schemeClr val="lt1"/>
                          </a:solidFill>
                          <a:latin typeface="+mn-lt"/>
                          <a:ea typeface="+mn-ea"/>
                          <a:cs typeface="+mn-cs"/>
                        </a:rPr>
                        <a:t> hectare*</a:t>
                      </a:r>
                    </a:p>
                    <a:p>
                      <a:endParaRPr lang="en-US" dirty="0"/>
                    </a:p>
                  </a:txBody>
                  <a:tcPr/>
                </a:tc>
              </a:tr>
              <a:tr h="458047">
                <a:tc>
                  <a:txBody>
                    <a:bodyPr/>
                    <a:lstStyle/>
                    <a:p>
                      <a:r>
                        <a:rPr lang="en-US" sz="2000" baseline="0" dirty="0" smtClean="0">
                          <a:solidFill>
                            <a:srgbClr val="000000"/>
                          </a:solidFill>
                          <a:latin typeface="Calibri" pitchFamily="34" charset="0"/>
                        </a:rPr>
                        <a:t>Casa </a:t>
                      </a:r>
                      <a:r>
                        <a:rPr lang="en-US" sz="2000" baseline="0" dirty="0" err="1" smtClean="0">
                          <a:solidFill>
                            <a:srgbClr val="000000"/>
                          </a:solidFill>
                          <a:latin typeface="Calibri" pitchFamily="34" charset="0"/>
                        </a:rPr>
                        <a:t>fermierului</a:t>
                      </a:r>
                      <a:r>
                        <a:rPr lang="en-US" sz="2000" baseline="0" dirty="0" smtClean="0">
                          <a:solidFill>
                            <a:srgbClr val="000000"/>
                          </a:solidFill>
                          <a:latin typeface="Calibri" pitchFamily="34" charset="0"/>
                        </a:rPr>
                        <a:t> 	</a:t>
                      </a:r>
                    </a:p>
                  </a:txBody>
                  <a:tcPr/>
                </a:tc>
                <a:tc>
                  <a:txBody>
                    <a:bodyPr/>
                    <a:lstStyle/>
                    <a:p>
                      <a:endParaRPr lang="en-US"/>
                    </a:p>
                  </a:txBody>
                  <a:tcPr/>
                </a:tc>
                <a:tc>
                  <a:txBody>
                    <a:bodyPr/>
                    <a:lstStyle/>
                    <a:p>
                      <a:endParaRPr lang="en-US"/>
                    </a:p>
                  </a:txBody>
                  <a:tcPr/>
                </a:tc>
                <a:tc>
                  <a:txBody>
                    <a:bodyPr/>
                    <a:lstStyle/>
                    <a:p>
                      <a:endParaRPr lang="en-US" dirty="0"/>
                    </a:p>
                  </a:txBody>
                  <a:tcPr/>
                </a:tc>
              </a:tr>
              <a:tr h="1162737">
                <a:tc>
                  <a:txBody>
                    <a:bodyPr/>
                    <a:lstStyle/>
                    <a:p>
                      <a:endParaRPr lang="en-US" sz="2000" baseline="0" dirty="0" smtClean="0">
                        <a:solidFill>
                          <a:srgbClr val="000000"/>
                        </a:solidFill>
                        <a:latin typeface="Calibri" pitchFamily="34" charset="0"/>
                      </a:endParaRPr>
                    </a:p>
                    <a:p>
                      <a:r>
                        <a:rPr lang="en-US" sz="2000" baseline="0" dirty="0" err="1" smtClean="0">
                          <a:solidFill>
                            <a:srgbClr val="000000"/>
                          </a:solidFill>
                          <a:latin typeface="Calibri" pitchFamily="34" charset="0"/>
                        </a:rPr>
                        <a:t>Țarcul</a:t>
                      </a:r>
                      <a:r>
                        <a:rPr lang="en-US" sz="2000" baseline="0" dirty="0" smtClean="0">
                          <a:solidFill>
                            <a:srgbClr val="000000"/>
                          </a:solidFill>
                          <a:latin typeface="Calibri" pitchFamily="34" charset="0"/>
                        </a:rPr>
                        <a:t> de </a:t>
                      </a:r>
                      <a:r>
                        <a:rPr lang="en-US" sz="2000" baseline="0" dirty="0" err="1" smtClean="0">
                          <a:solidFill>
                            <a:srgbClr val="000000"/>
                          </a:solidFill>
                          <a:latin typeface="Calibri" pitchFamily="34" charset="0"/>
                        </a:rPr>
                        <a:t>nord</a:t>
                      </a:r>
                      <a:r>
                        <a:rPr lang="en-US" sz="2000" baseline="0" dirty="0" smtClean="0">
                          <a:solidFill>
                            <a:srgbClr val="000000"/>
                          </a:solidFill>
                          <a:latin typeface="Calibri" pitchFamily="34" charset="0"/>
                        </a:rPr>
                        <a:t> 	</a:t>
                      </a:r>
                    </a:p>
                    <a:p>
                      <a:r>
                        <a:rPr lang="vi-VN" sz="2000" b="1" baseline="0" dirty="0" smtClean="0">
                          <a:solidFill>
                            <a:srgbClr val="000000"/>
                          </a:solidFill>
                          <a:latin typeface="Calibri" pitchFamily="34" charset="0"/>
                        </a:rPr>
                        <a:t>	</a:t>
                      </a:r>
                    </a:p>
                  </a:txBody>
                  <a:tcPr/>
                </a:tc>
                <a:tc>
                  <a:txBody>
                    <a:bodyPr/>
                    <a:lstStyle/>
                    <a:p>
                      <a:endParaRPr lang="en-US"/>
                    </a:p>
                  </a:txBody>
                  <a:tcPr/>
                </a:tc>
                <a:tc>
                  <a:txBody>
                    <a:bodyPr/>
                    <a:lstStyle/>
                    <a:p>
                      <a:endParaRPr lang="en-US"/>
                    </a:p>
                  </a:txBody>
                  <a:tcPr/>
                </a:tc>
                <a:tc>
                  <a:txBody>
                    <a:bodyPr/>
                    <a:lstStyle/>
                    <a:p>
                      <a:endParaRPr lang="en-US" dirty="0"/>
                    </a:p>
                  </a:txBody>
                  <a:tcPr/>
                </a:tc>
              </a:tr>
              <a:tr h="810393">
                <a:tc>
                  <a:txBody>
                    <a:bodyPr/>
                    <a:lstStyle/>
                    <a:p>
                      <a:r>
                        <a:rPr lang="vi-VN" sz="2000" baseline="0" dirty="0" smtClean="0">
                          <a:solidFill>
                            <a:srgbClr val="000000"/>
                          </a:solidFill>
                          <a:latin typeface="Calibri" pitchFamily="34" charset="0"/>
                        </a:rPr>
                        <a:t>Grădina de legume </a:t>
                      </a:r>
                    </a:p>
                    <a:p>
                      <a:r>
                        <a:rPr lang="vi-VN" sz="2000" b="1" baseline="0" dirty="0" smtClean="0">
                          <a:solidFill>
                            <a:srgbClr val="000000"/>
                          </a:solidFill>
                          <a:latin typeface="Calibri" pitchFamily="34" charset="0"/>
                        </a:rPr>
                        <a:t>	</a:t>
                      </a:r>
                    </a:p>
                  </a:txBody>
                  <a:tcPr/>
                </a:tc>
                <a:tc>
                  <a:txBody>
                    <a:bodyPr/>
                    <a:lstStyle/>
                    <a:p>
                      <a:endParaRPr lang="en-US" dirty="0"/>
                    </a:p>
                  </a:txBody>
                  <a:tcPr/>
                </a:tc>
                <a:tc>
                  <a:txBody>
                    <a:bodyPr/>
                    <a:lstStyle/>
                    <a:p>
                      <a:endParaRPr lang="en-US"/>
                    </a:p>
                  </a:txBody>
                  <a:tcPr/>
                </a:tc>
                <a:tc>
                  <a:txBody>
                    <a:bodyPr/>
                    <a:lstStyle/>
                    <a:p>
                      <a:endParaRPr lang="en-US"/>
                    </a:p>
                  </a:txBody>
                  <a:tcPr/>
                </a:tc>
              </a:tr>
              <a:tr h="832910">
                <a:tc>
                  <a:txBody>
                    <a:bodyPr/>
                    <a:lstStyle/>
                    <a:p>
                      <a:r>
                        <a:rPr lang="vi-VN" sz="2000" baseline="0" dirty="0" smtClean="0">
                          <a:solidFill>
                            <a:srgbClr val="000000"/>
                          </a:solidFill>
                          <a:latin typeface="Calibri" pitchFamily="34" charset="0"/>
                        </a:rPr>
                        <a:t>Câmpul semănat cu grău 	</a:t>
                      </a:r>
                    </a:p>
                  </a:txBody>
                  <a:tcPr/>
                </a:tc>
                <a:tc>
                  <a:txBody>
                    <a:bodyPr/>
                    <a:lstStyle/>
                    <a:p>
                      <a:endParaRPr lang="en-US" dirty="0"/>
                    </a:p>
                  </a:txBody>
                  <a:tcPr/>
                </a:tc>
                <a:tc>
                  <a:txBody>
                    <a:bodyPr/>
                    <a:lstStyle/>
                    <a:p>
                      <a:endParaRPr lang="en-US"/>
                    </a:p>
                  </a:txBody>
                  <a:tcPr/>
                </a:tc>
                <a:tc>
                  <a:txBody>
                    <a:bodyPr/>
                    <a:lstStyle/>
                    <a:p>
                      <a:endParaRPr lang="en-US"/>
                    </a:p>
                  </a:txBody>
                  <a:tcPr/>
                </a:tc>
              </a:tr>
              <a:tr h="810393">
                <a:tc>
                  <a:txBody>
                    <a:bodyPr/>
                    <a:lstStyle/>
                    <a:p>
                      <a:r>
                        <a:rPr lang="en-US" sz="2000" baseline="0" dirty="0" err="1" smtClean="0">
                          <a:solidFill>
                            <a:srgbClr val="000000"/>
                          </a:solidFill>
                          <a:latin typeface="Calibri" pitchFamily="34" charset="0"/>
                        </a:rPr>
                        <a:t>Mașini</a:t>
                      </a:r>
                      <a:r>
                        <a:rPr lang="en-US" sz="2000" baseline="0" dirty="0" smtClean="0">
                          <a:solidFill>
                            <a:srgbClr val="000000"/>
                          </a:solidFill>
                          <a:latin typeface="Calibri" pitchFamily="34" charset="0"/>
                        </a:rPr>
                        <a:t> </a:t>
                      </a:r>
                      <a:r>
                        <a:rPr lang="en-US" sz="2000" baseline="0" dirty="0" err="1" smtClean="0">
                          <a:solidFill>
                            <a:srgbClr val="000000"/>
                          </a:solidFill>
                          <a:latin typeface="Calibri" pitchFamily="34" charset="0"/>
                        </a:rPr>
                        <a:t>și</a:t>
                      </a:r>
                      <a:r>
                        <a:rPr lang="en-US" sz="2000" baseline="0" dirty="0" smtClean="0">
                          <a:solidFill>
                            <a:srgbClr val="000000"/>
                          </a:solidFill>
                          <a:latin typeface="Calibri" pitchFamily="34" charset="0"/>
                        </a:rPr>
                        <a:t> </a:t>
                      </a:r>
                      <a:r>
                        <a:rPr lang="en-US" sz="2000" baseline="0" dirty="0" err="1" smtClean="0">
                          <a:solidFill>
                            <a:srgbClr val="000000"/>
                          </a:solidFill>
                          <a:latin typeface="Calibri" pitchFamily="34" charset="0"/>
                        </a:rPr>
                        <a:t>utilaje</a:t>
                      </a:r>
                      <a:r>
                        <a:rPr lang="en-US" sz="2000" baseline="0" dirty="0" smtClean="0">
                          <a:solidFill>
                            <a:srgbClr val="000000"/>
                          </a:solidFill>
                          <a:latin typeface="Calibri" pitchFamily="34" charset="0"/>
                        </a:rPr>
                        <a:t> 	</a:t>
                      </a:r>
                    </a:p>
                    <a:p>
                      <a:r>
                        <a:rPr lang="vi-VN" sz="2000" b="1" baseline="0" dirty="0" smtClean="0">
                          <a:solidFill>
                            <a:srgbClr val="000000"/>
                          </a:solidFill>
                          <a:latin typeface="Calibri" pitchFamily="34" charset="0"/>
                        </a:rPr>
                        <a:t>	</a:t>
                      </a:r>
                    </a:p>
                  </a:txBody>
                  <a:tcPr/>
                </a:tc>
                <a:tc>
                  <a:txBody>
                    <a:bodyPr/>
                    <a:lstStyle/>
                    <a:p>
                      <a:endParaRPr lang="en-US"/>
                    </a:p>
                  </a:txBody>
                  <a:tcPr/>
                </a:tc>
                <a:tc>
                  <a:txBody>
                    <a:bodyPr/>
                    <a:lstStyle/>
                    <a:p>
                      <a:endParaRPr lang="en-US" dirty="0"/>
                    </a:p>
                  </a:txBody>
                  <a:tcPr/>
                </a:tc>
                <a:tc>
                  <a:txBody>
                    <a:bodyPr/>
                    <a:lstStyle/>
                    <a:p>
                      <a:endParaRPr lang="en-US"/>
                    </a:p>
                  </a:txBody>
                  <a:tcPr/>
                </a:tc>
              </a:tr>
              <a:tr h="458047">
                <a:tc>
                  <a:txBody>
                    <a:bodyPr/>
                    <a:lstStyle/>
                    <a:p>
                      <a:r>
                        <a:rPr lang="en-US" sz="2000" baseline="0" dirty="0" err="1" smtClean="0">
                          <a:solidFill>
                            <a:srgbClr val="000000"/>
                          </a:solidFill>
                          <a:latin typeface="Calibri" pitchFamily="34" charset="0"/>
                        </a:rPr>
                        <a:t>Țarcul</a:t>
                      </a:r>
                      <a:r>
                        <a:rPr lang="en-US" sz="2000" baseline="0" dirty="0" smtClean="0">
                          <a:solidFill>
                            <a:srgbClr val="000000"/>
                          </a:solidFill>
                          <a:latin typeface="Calibri" pitchFamily="34" charset="0"/>
                        </a:rPr>
                        <a:t> de vest </a:t>
                      </a:r>
                      <a:r>
                        <a:rPr lang="vi-VN" sz="2000" b="1" baseline="0" dirty="0" smtClean="0">
                          <a:solidFill>
                            <a:srgbClr val="000000"/>
                          </a:solidFill>
                          <a:latin typeface="Calibri" pitchFamily="34" charset="0"/>
                        </a:rPr>
                        <a:t>	</a:t>
                      </a:r>
                    </a:p>
                  </a:txBody>
                  <a:tcPr/>
                </a:tc>
                <a:tc>
                  <a:txBody>
                    <a:bodyPr/>
                    <a:lstStyle/>
                    <a:p>
                      <a:endParaRPr lang="en-US"/>
                    </a:p>
                  </a:txBody>
                  <a:tcPr/>
                </a:tc>
                <a:tc>
                  <a:txBody>
                    <a:bodyPr/>
                    <a:lstStyle/>
                    <a:p>
                      <a:endParaRPr lang="en-US"/>
                    </a:p>
                  </a:txBody>
                  <a:tcPr/>
                </a:tc>
                <a:tc>
                  <a:txBody>
                    <a:bodyPr/>
                    <a:lstStyle/>
                    <a:p>
                      <a:endParaRPr lang="en-US"/>
                    </a:p>
                  </a:txBody>
                  <a:tcPr/>
                </a:tc>
              </a:tr>
              <a:tr h="810393">
                <a:tc>
                  <a:txBody>
                    <a:bodyPr/>
                    <a:lstStyle/>
                    <a:p>
                      <a:r>
                        <a:rPr lang="es-ES" sz="2000" b="1" baseline="0" dirty="0" err="1" smtClean="0">
                          <a:solidFill>
                            <a:srgbClr val="000000"/>
                          </a:solidFill>
                          <a:latin typeface="Calibri" pitchFamily="34" charset="0"/>
                        </a:rPr>
                        <a:t>Locul</a:t>
                      </a:r>
                      <a:r>
                        <a:rPr lang="es-ES" sz="2000" b="1" baseline="0" dirty="0" smtClean="0">
                          <a:solidFill>
                            <a:srgbClr val="000000"/>
                          </a:solidFill>
                          <a:latin typeface="Calibri" pitchFamily="34" charset="0"/>
                        </a:rPr>
                        <a:t> de </a:t>
                      </a:r>
                      <a:r>
                        <a:rPr lang="es-ES" sz="2000" b="1" baseline="0" dirty="0" err="1" smtClean="0">
                          <a:solidFill>
                            <a:srgbClr val="000000"/>
                          </a:solidFill>
                          <a:latin typeface="Calibri" pitchFamily="34" charset="0"/>
                        </a:rPr>
                        <a:t>pășune</a:t>
                      </a:r>
                      <a:r>
                        <a:rPr lang="es-ES" sz="2000" b="1" baseline="0" dirty="0" smtClean="0">
                          <a:solidFill>
                            <a:srgbClr val="000000"/>
                          </a:solidFill>
                          <a:latin typeface="Calibri" pitchFamily="34" charset="0"/>
                        </a:rPr>
                        <a:t> al </a:t>
                      </a:r>
                      <a:r>
                        <a:rPr lang="es-ES" sz="2000" b="1" baseline="0" dirty="0" err="1" smtClean="0">
                          <a:solidFill>
                            <a:srgbClr val="000000"/>
                          </a:solidFill>
                          <a:latin typeface="Calibri" pitchFamily="34" charset="0"/>
                        </a:rPr>
                        <a:t>oilor</a:t>
                      </a:r>
                      <a:r>
                        <a:rPr lang="es-ES" sz="2000" b="1" baseline="0" dirty="0" smtClean="0">
                          <a:solidFill>
                            <a:srgbClr val="000000"/>
                          </a:solidFill>
                          <a:latin typeface="Calibri" pitchFamily="34" charset="0"/>
                        </a:rPr>
                        <a:t> 	</a:t>
                      </a:r>
                      <a:r>
                        <a:rPr lang="vi-VN" sz="2000" b="1" baseline="0" dirty="0" smtClean="0">
                          <a:solidFill>
                            <a:srgbClr val="000000"/>
                          </a:solidFill>
                          <a:latin typeface="Calibri" pitchFamily="34" charset="0"/>
                        </a:rPr>
                        <a:t>	</a:t>
                      </a:r>
                    </a:p>
                  </a:txBody>
                  <a:tcPr/>
                </a:tc>
                <a:tc>
                  <a:txBody>
                    <a:bodyPr/>
                    <a:lstStyle/>
                    <a:p>
                      <a:endParaRPr lang="en-US"/>
                    </a:p>
                  </a:txBody>
                  <a:tcPr/>
                </a:tc>
                <a:tc>
                  <a:txBody>
                    <a:bodyPr/>
                    <a:lstStyle/>
                    <a:p>
                      <a:endParaRPr lang="en-US"/>
                    </a:p>
                  </a:txBody>
                  <a:tcPr/>
                </a:tc>
                <a:tc>
                  <a:txBody>
                    <a:bodyPr/>
                    <a:lstStyle/>
                    <a:p>
                      <a:endParaRPr lang="en-US" dirty="0"/>
                    </a:p>
                  </a:txBody>
                  <a:tcPr/>
                </a:tc>
              </a:tr>
              <a:tr h="458047">
                <a:tc>
                  <a:txBody>
                    <a:bodyPr/>
                    <a:lstStyle/>
                    <a:p>
                      <a:r>
                        <a:rPr lang="vi-VN" sz="2000" b="1" baseline="0" dirty="0" smtClean="0">
                          <a:solidFill>
                            <a:srgbClr val="000000"/>
                          </a:solidFill>
                          <a:latin typeface="Calibri" pitchFamily="34" charset="0"/>
                        </a:rPr>
                        <a:t>Suprafața totală 	</a:t>
                      </a:r>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444</TotalTime>
  <Words>483</Words>
  <Application>Microsoft Office PowerPoint</Application>
  <PresentationFormat>On-screen Show (4:3)</PresentationFormat>
  <Paragraphs>79</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LICEUL VOCAȚIONAL PEDAGOGIC NICOLAE BOLCAȘ, BEIUȘ  MATEMATICĂ ȘI MINECRAFT CLASA A VIII A</vt:lpstr>
      <vt:lpstr>Slide 2</vt:lpstr>
      <vt:lpstr> Competențe specifice:  </vt:lpstr>
      <vt:lpstr>  Obiective de învățare: </vt:lpstr>
      <vt:lpstr>  Materiale necesare: </vt:lpstr>
      <vt:lpstr>DESFĂȘURAREA LECȚIEI </vt:lpstr>
      <vt:lpstr>Fișă de lucru (anexa 1)</vt:lpstr>
      <vt:lpstr>Slide 8</vt:lpstr>
      <vt:lpstr>Slide 9</vt:lpstr>
      <vt:lpstr>Aplicație în Minecraft </vt:lpstr>
      <vt:lpstr>Slide 11</vt:lpstr>
      <vt:lpstr>Copiii încep să lucreze după ce profesorul se asigură că toți elevii au înțeles ce au de făcut.  Se pot afișa pentru ajutor și următoarele imagini : </vt:lpstr>
      <vt:lpstr> Fișă de lucru(anexa 1) -continuare-</vt:lpstr>
      <vt:lpstr>Temă pentru acasă (anexa 2)</vt:lpstr>
      <vt:lpstr>Bibliografie:</vt:lpstr>
    </vt:vector>
  </TitlesOfParts>
  <Company>Deftones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MATEMATICĂ ȘI MINECRAFT</dc:title>
  <dc:creator>Utilizator</dc:creator>
  <cp:lastModifiedBy>Utilizator</cp:lastModifiedBy>
  <cp:revision>55</cp:revision>
  <dcterms:created xsi:type="dcterms:W3CDTF">2018-11-03T10:58:41Z</dcterms:created>
  <dcterms:modified xsi:type="dcterms:W3CDTF">2020-03-18T15:43:25Z</dcterms:modified>
</cp:coreProperties>
</file>